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2</c:v>
                </c:pt>
                <c:pt idx="3">
                  <c:v>43</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0.16501489855499951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9.3507000000000673E-2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0.97620199999999979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9.3506999999999785E-2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0.33540100000000006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0.61817300000000053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6.6586350000000003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0.15583617342529976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9.4943999999999917E-2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0.9912030000000005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9.4943999999999917E-2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0.34055499999999927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0.83347700000000025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6.767976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1.3351519999999999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0.49604900000000018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0.13829400000000014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1.4437759999999997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0.13829400000000014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0.39884631179690011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7.6063919999999996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7.3596000000000217E-2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0.35204999999999931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9.8149000000000264E-2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1.0246599999999999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9.8149000000000264E-2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0.3520500000000002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0.57367599999999985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6.6437660000000003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0.17361900000000041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0.32652600000000032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9.1033999999999615E-2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0.95037299999999991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9.1032999999999475E-2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0.32652700000000046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0.81154000000000082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7.9917360000000004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9.8722999999999672E-2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0.13689800000000041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3.816599999999859E-2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0.39844700000000088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3.8166000000000366E-2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0.13689800000000041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0.17492799999999953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8.8985079999999996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33</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8.2180999999999838E-2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0.33085500000000012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9.2240000000000322E-2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0.96297299999999986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9.2239999999999434E-2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0.33085600000000071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0.74443199999999976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4.602595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0.33006199999999986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0.34204599999999985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9.5360000000000333E-2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0.99554399999999976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9.5360000000000333E-2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0.34204699999999999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0.8646849999999997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6.252046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0.37522598525759943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0.15345200000000059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1.6020119999999993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0.1534519999999997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0.55041500000000099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0.67285700000000048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7.3503930000000004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0.84184199999999976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0.42105700000000024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0.11738699999999991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1.2255089999999988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0.11738800000000005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0.42105700000000112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0.34903199999999934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7.63178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1.1535680000000004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0.43379699999999932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0.1209390000000008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1.2625889999999993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0.12093899999999991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0.43379700000000021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0.81667300000000065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5.8338489999999998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Q10. If you brought medication with you to hospital, were you able to take it when you needed to?</c:v>
                </c:pt>
                <c:pt idx="1">
                  <c:v>Admission to hospital Q2. How did you feel about the length of time you were on the waiting list before your admission to hospital?</c:v>
                </c:pt>
                <c:pt idx="2">
                  <c:v>Nurses Q21. When nurses spoke about your care in front of you, were you included in the conversation?</c:v>
                </c:pt>
                <c:pt idx="3">
                  <c:v>Operations and procedures Q32. Beforehand, how well did hospital staff answer your questions about the operations or procedures?</c:v>
                </c:pt>
                <c:pt idx="4">
                  <c:v>Leaving hospital Q41. Thinking about any medicine you were to take at home, were you given any of the following?</c:v>
                </c:pt>
              </c:strCache>
            </c:strRef>
          </c:cat>
          <c:val>
            <c:numRef>
              <c:f>Sheet1!$B$2:$B$6</c:f>
              <c:numCache>
                <c:formatCode>0.0</c:formatCode>
                <c:ptCount val="5"/>
                <c:pt idx="0">
                  <c:v>8.3000000000000007</c:v>
                </c:pt>
                <c:pt idx="1">
                  <c:v>7.7</c:v>
                </c:pt>
                <c:pt idx="2">
                  <c:v>8.6999999999999993</c:v>
                </c:pt>
                <c:pt idx="3">
                  <c:v>9</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Q10. If you brought medication with you to hospital, were you able to take it when you needed to?</c:v>
                </c:pt>
                <c:pt idx="1">
                  <c:v>Admission to hospital Q2. How did you feel about the length of time you were on the waiting list before your admission to hospital?</c:v>
                </c:pt>
                <c:pt idx="2">
                  <c:v>Nurses Q21. When nurses spoke about your care in front of you, were you included in the conversation?</c:v>
                </c:pt>
                <c:pt idx="3">
                  <c:v>Operations and procedures Q32. Beforehand, how well did hospital staff answer your questions about the operations or procedures?</c:v>
                </c:pt>
                <c:pt idx="4">
                  <c:v>Leaving hospital Q41. Thinking about any medicine you were to take at home, were you given any of the following?</c:v>
                </c:pt>
              </c:strCache>
            </c:strRef>
          </c:cat>
          <c:val>
            <c:numRef>
              <c:f>Sheet1!$C$2:$C$6</c:f>
              <c:numCache>
                <c:formatCode>0.0</c:formatCode>
                <c:ptCount val="5"/>
                <c:pt idx="0">
                  <c:v>8.1</c:v>
                </c:pt>
                <c:pt idx="1">
                  <c:v>7.5</c:v>
                </c:pt>
                <c:pt idx="2">
                  <c:v>8.6</c:v>
                </c:pt>
                <c:pt idx="3">
                  <c:v>8.9</c:v>
                </c:pt>
                <c:pt idx="4">
                  <c:v>4.5999999999999996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Your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0.69802283324872005</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0.13058055719059997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0.12053200000000008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1.2583340000000001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0.12053199999999986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0.43233500000000014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0.88125799999999987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0.69802299999999995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Your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8.8306794761821603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Q14. Were you able to get hospital food outside of set meal times?</c:v>
                </c:pt>
                <c:pt idx="2">
                  <c:v>Leaving hospital Q37. Did hospital staff discuss with you whether you would need any additional equipment in your home, or any changes to your home, after leaving the hospital?</c:v>
                </c:pt>
                <c:pt idx="3">
                  <c:v>The hospital and ward Q13. Did you get enough help from staff to eat your meals?</c:v>
                </c:pt>
                <c:pt idx="4">
                  <c:v>Feedback on care Q49. During your hospital stay, were you ever asked to give your views on the quality of your care?</c:v>
                </c:pt>
              </c:strCache>
            </c:strRef>
          </c:cat>
          <c:val>
            <c:numRef>
              <c:f>Sheet1!$B$2:$B$6</c:f>
              <c:numCache>
                <c:formatCode>0.0</c:formatCode>
                <c:ptCount val="5"/>
                <c:pt idx="0">
                  <c:v>5</c:v>
                </c:pt>
                <c:pt idx="1">
                  <c:v>5.0999999999999996</c:v>
                </c:pt>
                <c:pt idx="2">
                  <c:v>7.6</c:v>
                </c:pt>
                <c:pt idx="3">
                  <c:v>6.8</c:v>
                </c:pt>
                <c:pt idx="4">
                  <c:v>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Q14. Were you able to get hospital food outside of set meal times?</c:v>
                </c:pt>
                <c:pt idx="2">
                  <c:v>Leaving hospital Q37. Did hospital staff discuss with you whether you would need any additional equipment in your home, or any changes to your home, after leaving the hospital?</c:v>
                </c:pt>
                <c:pt idx="3">
                  <c:v>The hospital and ward Q13. Did you get enough help from staff to eat your meals?</c:v>
                </c:pt>
                <c:pt idx="4">
                  <c:v>Feedback on care Q49. During your hospital stay, were you ever asked to give your views on the quality of your care?</c:v>
                </c:pt>
              </c:strCache>
            </c:strRef>
          </c:cat>
          <c:val>
            <c:numRef>
              <c:f>Sheet1!$C$2:$C$6</c:f>
              <c:numCache>
                <c:formatCode>0.0</c:formatCode>
                <c:ptCount val="5"/>
                <c:pt idx="0">
                  <c:v>6</c:v>
                </c:pt>
                <c:pt idx="1">
                  <c:v>5.9</c:v>
                </c:pt>
                <c:pt idx="2">
                  <c:v>8.3000000000000007</c:v>
                </c:pt>
                <c:pt idx="3">
                  <c:v>7.5</c:v>
                </c:pt>
                <c:pt idx="4">
                  <c:v>1.4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0.23462000000000138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0.2293069999999986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6.3928999999999903E-2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0.66740900000000103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6.3928999999999903E-2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0.22930700000000037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6.2077999999999633E-2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8.8306789999999999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Your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7.7583956217583099</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0.25549102827430037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8.3064000000000249E-2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0.86717599999999972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8.3062999999999221E-2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0.29794200000000082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0.44670400000000043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7.7583960000000003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5.0999999999999996</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4.9000000000000004</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Your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6.9388627933227296</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0.48053044194089978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0.16791599999999995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1.7530160000000006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0.77021199999999901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0.77167600000000114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6.1849360000000004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0.4773806590541998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0.14927199999999985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1.5583750000000007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0.68469400000000036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0.21408899999999953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7.6927890000000003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Your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7.2985980372645001</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4.8</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5.2</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5.5</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9.5</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96.196899999999999</c:v>
                </c:pt>
                <c:pt idx="1">
                  <c:v>0.89490000000000003</c:v>
                </c:pt>
                <c:pt idx="2">
                  <c:v>1.1186</c:v>
                </c:pt>
                <c:pt idx="3">
                  <c:v>0.44740000000000002</c:v>
                </c:pt>
                <c:pt idx="4">
                  <c:v>0</c:v>
                </c:pt>
                <c:pt idx="5">
                  <c:v>1.3423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7.655099999999937E-2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0.45826900000000048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0.12776099999999957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1.3338149999999995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0.58602899999999991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0.49003200000000113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7.6981770000000003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2.0325097101899559E-2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0.18910800000000005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1.9742580000000007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0.86741699999999966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1.623189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5.0363040000000003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8.757700000000046E-2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0.31531999999999982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8.7907999999999653E-2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0.91775499999999965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0.40322900000000139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0.48395599999999916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7.8342910000000003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6.1569999999999681E-3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0.31777699999999953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8.8594000000000506E-2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0.92490899999999954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0.40637100000000004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0.36393100000000089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7.6014280000000003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0.39983209375559969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0.16661700000000046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1.7394549999999995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0.76425300000000096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0.70156499999999866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6.4329340000000004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5.3098000000000312E-2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0.24436700000000044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6.8126999999998716E-2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0.71124200000000037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6.8127999999999744E-2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0.24436600000000119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0.11639899999999948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8.5921190000000003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0.2293300227920998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0.10888799999999943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1.1367750000000001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0.10888800000000032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0.39057099999999956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0.18842800000000004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7.7264039999999996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0.21262336853580077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9.8231999999999431E-2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1.0255339999999995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9.8233000000000459E-2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0.3523499999999995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0.39966300000000032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8.3159580000000002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24.082599999999999</c:v>
                </c:pt>
                <c:pt idx="1">
                  <c:v>0.22939999999999999</c:v>
                </c:pt>
                <c:pt idx="2">
                  <c:v>70.412800000000004</c:v>
                </c:pt>
                <c:pt idx="3">
                  <c:v>0.22939999999999999</c:v>
                </c:pt>
                <c:pt idx="4">
                  <c:v>0.22939999999999999</c:v>
                </c:pt>
                <c:pt idx="5">
                  <c:v>0.4587</c:v>
                </c:pt>
                <c:pt idx="6">
                  <c:v>0.22939999999999999</c:v>
                </c:pt>
                <c:pt idx="7">
                  <c:v>1.6054999999999999</c:v>
                </c:pt>
                <c:pt idx="8">
                  <c:v>2.5228999999999999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0.49126300000000001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0.40602899999999931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0.11319800000000058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1.1817709999999995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0.11319800000000058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0.4060290000000002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0.31559899999999885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8.0405549999999995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0.34530696031469965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0.11432399999999987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1.1935209999999996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0.11432400000000076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0.41006600000000049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0.68495799999999996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6.4866489999999999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0.24859500992979999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0.16276199999999985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1.6992180000000001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0.16276200000000074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0.583812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0.24984199999999923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6.7826839999999997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0.45106553586260034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0.18285699999999938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1.9090020000000001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0.18285700000000027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0.65588900000000017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0.96623900000000074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5.0892419999999996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0.28130599999999895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0.19225100000000062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5.3599000000000174E-2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0.55955799999999911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5.3598000000000923E-2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0.19225100000000062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3.2160999999998552E-2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9.2450279999999996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0.78280000000000005</c:v>
                </c:pt>
                <c:pt idx="1">
                  <c:v>0.21719999999999995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0.78280000000000005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Your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8.6137272269692104</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0.10403699999999994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0.24602199999999996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6.8590000000000373E-2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0.71605999999999881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6.8589000000001121E-2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0.24602299999999921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0.19274799999999992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8.609356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0.19029017147079941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5.8678000000000452E-2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0.61258599999999852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5.86770000000012E-2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0.21047100000000007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0.14850599999999936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8.8633849999999992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0.16710923587499948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8.1255999999999773E-2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0.84830000000000005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8.1256000000001549E-2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0.29145599999999838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9.8621000000001402E-2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8.3684399999999997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44.930900000000001</c:v>
                </c:pt>
                <c:pt idx="2">
                  <c:v>54.6083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Your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8.1931593099862496</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0.14837900000000026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0.27423899999999968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7.6456000000000301E-2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0.7981859999999994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7.6456000000000301E-2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0.27423800000000043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0.20175000000000054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8.6376039999999996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4.2576000000000391E-2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0.24625900000000023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6.8654999999999688E-2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0.71674800000000083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6.8654999999999688E-2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0.24491803551539881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8.7346500000000002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0.11455899999999986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0.29358700000000049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8.1849000000000061E-2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0.85449900000000056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8.1849999999999312E-2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0.29358599999999946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8.5090000000000998E-2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8.6948810000000005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0.45233100000000004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0.35212299999999974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9.8169999999999646E-2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1.0248730000000004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9.8168999999999507E-2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0.35212300000000063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0.76030800000000021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6.7055030000000002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Your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7.7422591210766898</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0.41058599999999945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0.28747100000000003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8.0144999999999911E-2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0.83670100000000058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8.0144999999999911E-2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0.28747199999999928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0.23134800000000055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7.6362069999999997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0.19280470072940048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8.8938999999999879E-2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0.92851000000000017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8.8938999999999879E-2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0.31901500000000027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0.61162500000000009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6.6550779999999996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0.13549846760379936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6.2496000000001217E-2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0.65244500000000016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6.2495999999999441E-2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0.22416499999999928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0.28222200000000086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8.694191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0.15321899999999999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0.38894999999999946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0.1084360000000002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1.1320610000000002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0.10843599999999931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0.38895000000000124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0.53725899999999882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7.4318429999999998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0.14648002761540013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0.14490399999999948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1.5127750000000004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0.14490399999999948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0.51975499999999997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1.588680000000001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5.7248200000000002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4.4743000000000004</c:v>
                </c:pt>
                <c:pt idx="1">
                  <c:v>11.633100000000001</c:v>
                </c:pt>
                <c:pt idx="2">
                  <c:v>23.489899999999999</c:v>
                </c:pt>
                <c:pt idx="3">
                  <c:v>60.402700000000003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0.10208816872100002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4.2339000000000127E-2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0.44200800000000129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4.2337999999999099E-2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0.15186399999999978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0.12012700000000009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9.2660619999999998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0.21204600000000084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0.20659599999999934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5.7597000000001231E-2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0.60130899999999876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5.7597000000001231E-2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0.20659599999999934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0.20158999999999949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8.6268930000000008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0.2584689760646004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8.8083000000000133E-2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0.91956600000000055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8.8082999999999245E-2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0.31594199999999972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0.43299799999999955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7.9029780000000001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Your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8.0082588674830202</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0.12379699999999971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0.20800600000000102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5.799099999999946E-2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0.60541300000000042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5.799099999999946E-2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0.20800600000000102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0.17115899999999939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8.9877599999999997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0.50919199999999964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0.27020900000000037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7.533299999999965E-2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0.78645800000000055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7.533199999999951E-2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0.27020899999999948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0.39108500000000035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7.4202019999999997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4.1204999999999714E-2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0.31101800000000068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8.6710000000000065E-2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0.90523700000000051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8.6708999999999037E-2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0.31101899999999993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0.45159899999999986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7.6168149999999999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Your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6.9306979112328797</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RTE | Gloucestershire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RTE | Gloucestershire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RTE | Gloucestershire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Gloucestershire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44813965"/>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07674357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17316431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767165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84746106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45037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102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868912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7029328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9111836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08574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4849733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5178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4007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0634384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91779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18968190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6866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793925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4609253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98606547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33689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4643256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403101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050618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343556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11892343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66621294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89117603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0586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6935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565708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07499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3952103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824491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61609968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48896090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9094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57923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48585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0910515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95676096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87252752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51926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3771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787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522145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4722163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80779353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33477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966779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968275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4834357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5823274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43414142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49957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539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742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978466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6884937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07388551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15399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3095983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26646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8286959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6747248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32299375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98040539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5850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5858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1534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47227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6223546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94681736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66424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9034584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6149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470369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660499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1248537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47019844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09184619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3050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009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085129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8458407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6300740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66483515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469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63724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1264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161138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119329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1880135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26328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9057916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40661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193757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9373841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137424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88859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5011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752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383804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1689166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37207391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080487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0601956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93361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7533283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2363780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15821338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74648352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1612468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4433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312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92049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6594131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5517089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22674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4079314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3744536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5220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7474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16833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39531246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8596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2887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05594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595218"/>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2755564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21813246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50945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5682870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41920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2564093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5557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828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57467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837050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5526622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5548382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661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15502940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10411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6865365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062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8382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623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84082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156410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9724411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57945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2594839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95526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49678209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75127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97809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18009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574550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760516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8652680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2724151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940479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4950491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3411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10118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1838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0457729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799945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4340181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9544580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49531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8164791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7901772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4294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5247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6532769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8802890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3704457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5145621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27846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8488505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1862017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9392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3508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1632645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0126792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0798417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1155673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27489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4473894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8760840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492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1529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929788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506176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343580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4659029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5186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0859729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2928854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18790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7076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1676096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0121485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9197407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5114759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270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6925204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8325151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5191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3773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6772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94171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0349926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2389592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5966737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4947838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707229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3641706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379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7250522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3373078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2588593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7795899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6901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2942439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8323796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8286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9897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7763540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3874002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51258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6165193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4716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5886469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0854087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38384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5016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6192594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6599725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7463120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7242420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1902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0485854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7096587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41586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5720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9650413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8654531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2843108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8096957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9088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5779759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0652921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57683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9961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52243759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5342978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48488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26887292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27299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0592371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7536815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37247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340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2208225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79852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4275189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1871542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79121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5481367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3266699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6070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808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970461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278592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3263387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258666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07517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0293033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2541211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6527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669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450074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366466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0191399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521874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5695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1519023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9102940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35644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324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1911420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342171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6168119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182859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8653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7059270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3688109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1834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945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1817413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8347237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977993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9397633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77878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829358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6787478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0547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3682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25298433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5983734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4811397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94845294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5722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6797764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3691854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7053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4559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9788535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1419785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7164686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1561828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296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6030019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6523034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32528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40738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1228012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3883917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330310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06525382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61914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9363084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0530714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90146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9174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902053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651540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9796881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1703504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449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4922293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1544069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43046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123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95680503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7651493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6977548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78713369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16263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1301999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912558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90274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65988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6306355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1882542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5153704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6248942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35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202683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6834249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53795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382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2122388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128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464288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7297496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CHELTENHAM GENERAL HOSPITAL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GLOUCESTERSHIRE ROYAL HOSPITAL (281)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28501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9199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7733993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95517926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69225109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0317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430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772814213"/>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8799783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83997113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284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27305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02046023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8592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7140334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61099052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079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9976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0478772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5958781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0247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13270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9515490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78691229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7592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887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419442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5457233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0.5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28560306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83893800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783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744522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260778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9184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2089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870796005"/>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Q8. How clean was the hospital room or ward that you were in?
Q22. In your opinion, were there enough nurses on duty to care for you in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7183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32338891"/>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8258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6239969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6282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449977803"/>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4973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Gloucestershire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55181873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Taking medication: patients being able to take medication they brought to hospital when needed
Waiting to be admitted: patients feeling that they waited the right amount of time on the waiting list before being admitted to hospital
Including patients: patients feeling included in nurses' conversations about their care
Answers to questions: hospital staff answering patients' questions before the operation or procedure
Information about medicines to take at home: patients being given information about medicines they were to take at home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88664764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Food outside set meal times: patients being able to get hospital food outside of set meal times, if needed
Equipment and adaptations in the home: hospital staff discussing if any equipment or home adaptations were needed when leaving hospital
Help with eating: patients being given enough help from staff to eat meals, if needed
Feedback on care: patients being asked to give their views on the quality of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Gloucestershire Hospitals NHS Foundation Trust who had attended in late 2021. Responses were received from 447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1941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53486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447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33494805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3212661"/>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6565091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924118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42741196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59891250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57862783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71205313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00158188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30937655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411324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96229796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48678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80915459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07121267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16424</Words>
  <Application>Microsoft Office PowerPoint</Application>
  <PresentationFormat>Widescreen</PresentationFormat>
  <Paragraphs>2339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Gloucestershire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